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859" r:id="rId2"/>
    <p:sldId id="1011" r:id="rId3"/>
    <p:sldId id="1012" r:id="rId4"/>
    <p:sldId id="1014" r:id="rId5"/>
    <p:sldId id="1019" r:id="rId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1.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时间表达法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222998" y="2051644"/>
            <a:ext cx="7623704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this girl do exercise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女孩什么时候做运动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girl do her homework at half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这个女孩在八点半做作业吗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87924"/>
            <a:ext cx="2493992" cy="666377"/>
          </a:xfrm>
          <a:prstGeom prst="rect">
            <a:avLst/>
          </a:prstGeom>
        </p:spPr>
      </p:pic>
      <p:pic>
        <p:nvPicPr>
          <p:cNvPr id="5" name="gyy131.jpg" descr="id:21474971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0855" y="2204864"/>
            <a:ext cx="3574111" cy="253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7344" y="1215336"/>
            <a:ext cx="11515725" cy="4104000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375" y="999312"/>
            <a:ext cx="2475455" cy="639645"/>
          </a:xfrm>
          <a:prstGeom prst="rect">
            <a:avLst/>
          </a:prstGeom>
        </p:spPr>
      </p:pic>
      <p:pic>
        <p:nvPicPr>
          <p:cNvPr id="6" name="M8语法1.EPS" descr="id:21474971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620" y="1637574"/>
            <a:ext cx="10902315" cy="3011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262558" y="828576"/>
            <a:ext cx="11485848" cy="4616648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如果所表示的分钟数是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分钟，可以用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past three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,half past twelve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如果所表示的分钟数是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分钟，可以用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quarter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quarter past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＋整点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过一刻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quarter past six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quarter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＋整点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差一刻到几点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几点四十五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quarter to 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。此外，当分钟数是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分钟时，也常用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quarter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＋下一个整点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表达，如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quarter to two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提醒.EPS" descr="id:21474972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1044600"/>
            <a:ext cx="839470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463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根据所给图片和例句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仿写对话。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8477" y="767304"/>
            <a:ext cx="2260034" cy="652887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688443"/>
              </p:ext>
            </p:extLst>
          </p:nvPr>
        </p:nvGraphicFramePr>
        <p:xfrm>
          <a:off x="478578" y="2005315"/>
          <a:ext cx="10369156" cy="2030145"/>
        </p:xfrm>
        <a:graphic>
          <a:graphicData uri="http://schemas.openxmlformats.org/drawingml/2006/table">
            <a:tbl>
              <a:tblPr firstRow="1" firstCol="1" bandRow="1"/>
              <a:tblGrid>
                <a:gridCol w="2592289">
                  <a:extLst>
                    <a:ext uri="{9D8B030D-6E8A-4147-A177-3AD203B41FA5}">
                      <a16:colId xmlns:a16="http://schemas.microsoft.com/office/drawing/2014/main" val="527239970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4211594281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3611505011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2409418297"/>
                    </a:ext>
                  </a:extLst>
                </a:gridCol>
              </a:tblGrid>
              <a:tr h="10220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4632159"/>
                  </a:ext>
                </a:extLst>
              </a:tr>
              <a:tr h="100811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249221"/>
                  </a:ext>
                </a:extLst>
              </a:tr>
            </a:tbl>
          </a:graphicData>
        </a:graphic>
      </p:graphicFrame>
      <p:pic>
        <p:nvPicPr>
          <p:cNvPr id="5" name="fr11.jpg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8662" y="2079432"/>
            <a:ext cx="810726" cy="810726"/>
          </a:xfrm>
          <a:prstGeom prst="rect">
            <a:avLst/>
          </a:prstGeom>
        </p:spPr>
      </p:pic>
      <p:pic>
        <p:nvPicPr>
          <p:cNvPr id="6" name="fr17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1146809" y="3079104"/>
            <a:ext cx="949825" cy="810726"/>
          </a:xfrm>
          <a:prstGeom prst="rect">
            <a:avLst/>
          </a:prstGeom>
        </p:spPr>
      </p:pic>
      <p:pic>
        <p:nvPicPr>
          <p:cNvPr id="7" name="fr12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3900307" y="2079432"/>
            <a:ext cx="810726" cy="810726"/>
          </a:xfrm>
          <a:prstGeom prst="rect">
            <a:avLst/>
          </a:prstGeom>
        </p:spPr>
      </p:pic>
      <p:pic>
        <p:nvPicPr>
          <p:cNvPr id="8" name="fr18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3735684" y="3258174"/>
            <a:ext cx="1153440" cy="600400"/>
          </a:xfrm>
          <a:prstGeom prst="rect">
            <a:avLst/>
          </a:prstGeom>
        </p:spPr>
      </p:pic>
      <p:pic>
        <p:nvPicPr>
          <p:cNvPr id="9" name="fr13.jpg"/>
          <p:cNvPicPr/>
          <p:nvPr/>
        </p:nvPicPr>
        <p:blipFill>
          <a:blip r:embed="rId7"/>
          <a:stretch>
            <a:fillRect/>
          </a:stretch>
        </p:blipFill>
        <p:spPr>
          <a:xfrm>
            <a:off x="6719951" y="2079432"/>
            <a:ext cx="810726" cy="810726"/>
          </a:xfrm>
          <a:prstGeom prst="rect">
            <a:avLst/>
          </a:prstGeom>
        </p:spPr>
      </p:pic>
      <p:pic>
        <p:nvPicPr>
          <p:cNvPr id="10" name="fr19.jpg"/>
          <p:cNvPicPr/>
          <p:nvPr/>
        </p:nvPicPr>
        <p:blipFill>
          <a:blip r:embed="rId8"/>
          <a:stretch>
            <a:fillRect/>
          </a:stretch>
        </p:blipFill>
        <p:spPr>
          <a:xfrm>
            <a:off x="6671270" y="3079104"/>
            <a:ext cx="867905" cy="814027"/>
          </a:xfrm>
          <a:prstGeom prst="rect">
            <a:avLst/>
          </a:prstGeom>
        </p:spPr>
      </p:pic>
      <p:pic>
        <p:nvPicPr>
          <p:cNvPr id="11" name="fr14.jpg"/>
          <p:cNvPicPr/>
          <p:nvPr/>
        </p:nvPicPr>
        <p:blipFill>
          <a:blip r:embed="rId9"/>
          <a:stretch>
            <a:fillRect/>
          </a:stretch>
        </p:blipFill>
        <p:spPr>
          <a:xfrm>
            <a:off x="9613082" y="2061502"/>
            <a:ext cx="810726" cy="810726"/>
          </a:xfrm>
          <a:prstGeom prst="rect">
            <a:avLst/>
          </a:prstGeom>
        </p:spPr>
      </p:pic>
      <p:pic>
        <p:nvPicPr>
          <p:cNvPr id="12" name="fr20.jpg"/>
          <p:cNvPicPr/>
          <p:nvPr/>
        </p:nvPicPr>
        <p:blipFill>
          <a:blip r:embed="rId10"/>
          <a:stretch>
            <a:fillRect/>
          </a:stretch>
        </p:blipFill>
        <p:spPr>
          <a:xfrm>
            <a:off x="9710722" y="3085454"/>
            <a:ext cx="674983" cy="80699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60854" y="3923295"/>
            <a:ext cx="6166400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例：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What time did you run yesterday?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     	B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ran at nine o’clock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79182" y="3923295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prstClr val="black"/>
                </a:solidFill>
                <a:latin typeface="Times New Roman"/>
                <a:cs typeface="宋体" panose="02010600030101010101" pitchFamily="2" charset="-122"/>
              </a:rPr>
              <a:t>A</a:t>
            </a:r>
            <a:r>
              <a:rPr lang="zh-CN" altLang="zh-CN" sz="2400" b="0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宋体" panose="02010600030101010101" pitchFamily="2" charset="-122"/>
              </a:rPr>
              <a:t>________________________________</a:t>
            </a:r>
            <a:endParaRPr lang="zh-CN" altLang="zh-CN" sz="2400" b="0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	B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4429" y="5083705"/>
            <a:ext cx="60928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b="0" dirty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	B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</a:t>
            </a:r>
            <a:endParaRPr lang="zh-CN" altLang="en-US" dirty="0"/>
          </a:p>
        </p:txBody>
      </p:sp>
      <p:sp>
        <p:nvSpPr>
          <p:cNvPr id="18" name="内容占位符 1"/>
          <p:cNvSpPr txBox="1">
            <a:spLocks/>
          </p:cNvSpPr>
          <p:nvPr/>
        </p:nvSpPr>
        <p:spPr bwMode="auto">
          <a:xfrm>
            <a:off x="5952005" y="5103817"/>
            <a:ext cx="623840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361950" algn="l"/>
                <a:tab pos="715963" algn="l"/>
                <a:tab pos="4230688" algn="l"/>
                <a:tab pos="8010525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24182" y="3886023"/>
            <a:ext cx="472437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What time did he swim yesterday?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750060" y="4438361"/>
            <a:ext cx="5082389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He swam at a quarter past one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289820" y="5053541"/>
            <a:ext cx="474200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What time did he jump yesterday?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356065" y="5587761"/>
            <a:ext cx="4265911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He jumped at twenty past one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815286" y="5055403"/>
            <a:ext cx="474200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What time did you sing yesterday?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97818" y="5610838"/>
            <a:ext cx="3223959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cs typeface="Times New Roman" panose="02020603050405020304" pitchFamily="18" charset="0"/>
              </a:rPr>
              <a:t>I sang at half past one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375</Words>
  <Application>Microsoft Office PowerPoint</Application>
  <PresentationFormat>自定义</PresentationFormat>
  <Paragraphs>32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2025-06-16T02:10:06Z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